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 Bold" charset="1" panose="020B0803030501040103"/>
      <p:regular r:id="rId20"/>
    </p:embeddedFont>
    <p:embeddedFont>
      <p:font typeface="Montserrat Bold" charset="1" panose="00000800000000000000"/>
      <p:regular r:id="rId21"/>
    </p:embeddedFont>
    <p:embeddedFont>
      <p:font typeface="Anton" charset="1" panose="00000500000000000000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F28frOYc.mp4" Type="http://schemas.openxmlformats.org/officeDocument/2006/relationships/video"/><Relationship Id="rId4" Target="../media/VAEF28frOYc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0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10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355585" cy="1035909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400000">
            <a:off x="-528444" y="2841749"/>
            <a:ext cx="3375921" cy="261634"/>
          </a:xfrm>
          <a:custGeom>
            <a:avLst/>
            <a:gdLst/>
            <a:ahLst/>
            <a:cxnLst/>
            <a:rect r="r" b="b" t="t" l="l"/>
            <a:pathLst>
              <a:path h="261634" w="3375921">
                <a:moveTo>
                  <a:pt x="0" y="0"/>
                </a:moveTo>
                <a:lnTo>
                  <a:pt x="3375921" y="0"/>
                </a:lnTo>
                <a:lnTo>
                  <a:pt x="3375921" y="261634"/>
                </a:lnTo>
                <a:lnTo>
                  <a:pt x="0" y="261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7676" y="1529081"/>
            <a:ext cx="12630919" cy="246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7"/>
              </a:lnSpc>
            </a:pPr>
            <a:r>
              <a:rPr lang="en-US" sz="70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CROSSROADS CLASSIC</a:t>
            </a:r>
          </a:p>
          <a:p>
            <a:pPr algn="l">
              <a:lnSpc>
                <a:spcPts val="9917"/>
              </a:lnSpc>
            </a:pPr>
            <a:r>
              <a:rPr lang="en-US" sz="70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ANALYTICS CHALLENGE ‘25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7676" y="7434604"/>
            <a:ext cx="6804153" cy="87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51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TEAM: DATA CURRY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-528444" y="7399037"/>
            <a:ext cx="3375921" cy="261634"/>
          </a:xfrm>
          <a:custGeom>
            <a:avLst/>
            <a:gdLst/>
            <a:ahLst/>
            <a:cxnLst/>
            <a:rect r="r" b="b" t="t" l="l"/>
            <a:pathLst>
              <a:path h="261634" w="3375921">
                <a:moveTo>
                  <a:pt x="0" y="0"/>
                </a:moveTo>
                <a:lnTo>
                  <a:pt x="3375921" y="0"/>
                </a:lnTo>
                <a:lnTo>
                  <a:pt x="3375921" y="261634"/>
                </a:lnTo>
                <a:lnTo>
                  <a:pt x="0" y="261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206586" y="4009322"/>
            <a:ext cx="10695006" cy="5467822"/>
          </a:xfrm>
          <a:custGeom>
            <a:avLst/>
            <a:gdLst/>
            <a:ahLst/>
            <a:cxnLst/>
            <a:rect r="r" b="b" t="t" l="l"/>
            <a:pathLst>
              <a:path h="5467822" w="10695006">
                <a:moveTo>
                  <a:pt x="0" y="0"/>
                </a:moveTo>
                <a:lnTo>
                  <a:pt x="10695006" y="0"/>
                </a:lnTo>
                <a:lnTo>
                  <a:pt x="10695006" y="5467822"/>
                </a:lnTo>
                <a:lnTo>
                  <a:pt x="0" y="54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3210">
            <a:off x="-1801667" y="1816288"/>
            <a:ext cx="4243833" cy="8393158"/>
            <a:chOff x="0" y="0"/>
            <a:chExt cx="1117717" cy="22105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7717" cy="2210544"/>
            </a:xfrm>
            <a:custGeom>
              <a:avLst/>
              <a:gdLst/>
              <a:ahLst/>
              <a:cxnLst/>
              <a:rect r="r" b="b" t="t" l="l"/>
              <a:pathLst>
                <a:path h="2210544" w="1117717">
                  <a:moveTo>
                    <a:pt x="0" y="0"/>
                  </a:moveTo>
                  <a:lnTo>
                    <a:pt x="1117717" y="0"/>
                  </a:lnTo>
                  <a:lnTo>
                    <a:pt x="1117717" y="2210544"/>
                  </a:lnTo>
                  <a:lnTo>
                    <a:pt x="0" y="2210544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17717" cy="2258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29486" y="3519581"/>
            <a:ext cx="10828282" cy="333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3"/>
              </a:lnSpc>
            </a:pPr>
            <a:r>
              <a:rPr lang="en-US" sz="116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</a:t>
            </a:r>
          </a:p>
          <a:p>
            <a:pPr algn="ctr">
              <a:lnSpc>
                <a:spcPts val="13033"/>
              </a:lnSpc>
            </a:pPr>
            <a:r>
              <a:rPr lang="en-US" sz="116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Evaluation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3485"/>
            <a:ext cx="4459952" cy="9229142"/>
            <a:chOff x="0" y="0"/>
            <a:chExt cx="5946603" cy="12305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63437" y="4005711"/>
              <a:ext cx="4968221" cy="3986844"/>
            </a:xfrm>
            <a:custGeom>
              <a:avLst/>
              <a:gdLst/>
              <a:ahLst/>
              <a:cxnLst/>
              <a:rect r="r" b="b" t="t" l="l"/>
              <a:pathLst>
                <a:path h="3986844" w="4968221">
                  <a:moveTo>
                    <a:pt x="0" y="0"/>
                  </a:moveTo>
                  <a:lnTo>
                    <a:pt x="4968221" y="0"/>
                  </a:lnTo>
                  <a:lnTo>
                    <a:pt x="4968221" y="3986844"/>
                  </a:lnTo>
                  <a:lnTo>
                    <a:pt x="0" y="39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63437" y="8306686"/>
              <a:ext cx="4983166" cy="3998837"/>
            </a:xfrm>
            <a:custGeom>
              <a:avLst/>
              <a:gdLst/>
              <a:ahLst/>
              <a:cxnLst/>
              <a:rect r="r" b="b" t="t" l="l"/>
              <a:pathLst>
                <a:path h="3998837" w="4983166">
                  <a:moveTo>
                    <a:pt x="0" y="0"/>
                  </a:moveTo>
                  <a:lnTo>
                    <a:pt x="4983166" y="0"/>
                  </a:lnTo>
                  <a:lnTo>
                    <a:pt x="4983166" y="3998837"/>
                  </a:lnTo>
                  <a:lnTo>
                    <a:pt x="0" y="399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63437" y="0"/>
              <a:ext cx="4968221" cy="3690306"/>
            </a:xfrm>
            <a:custGeom>
              <a:avLst/>
              <a:gdLst/>
              <a:ahLst/>
              <a:cxnLst/>
              <a:rect r="r" b="b" t="t" l="l"/>
              <a:pathLst>
                <a:path h="3690306" w="4968221">
                  <a:moveTo>
                    <a:pt x="0" y="0"/>
                  </a:moveTo>
                  <a:lnTo>
                    <a:pt x="4968221" y="0"/>
                  </a:lnTo>
                  <a:lnTo>
                    <a:pt x="4968221" y="3690306"/>
                  </a:lnTo>
                  <a:lnTo>
                    <a:pt x="0" y="369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5400000">
              <a:off x="-1979656" y="5807934"/>
              <a:ext cx="4530600" cy="666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Semifinal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4556" y="500955"/>
            <a:ext cx="4480976" cy="9285090"/>
            <a:chOff x="0" y="0"/>
            <a:chExt cx="5974635" cy="12380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12879" y="0"/>
              <a:ext cx="4961756" cy="3690306"/>
            </a:xfrm>
            <a:custGeom>
              <a:avLst/>
              <a:gdLst/>
              <a:ahLst/>
              <a:cxnLst/>
              <a:rect r="r" b="b" t="t" l="l"/>
              <a:pathLst>
                <a:path h="3690306" w="4961756">
                  <a:moveTo>
                    <a:pt x="0" y="0"/>
                  </a:moveTo>
                  <a:lnTo>
                    <a:pt x="4961756" y="0"/>
                  </a:lnTo>
                  <a:lnTo>
                    <a:pt x="4961756" y="3690306"/>
                  </a:lnTo>
                  <a:lnTo>
                    <a:pt x="0" y="369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89340" y="3852610"/>
              <a:ext cx="5085295" cy="4293045"/>
            </a:xfrm>
            <a:custGeom>
              <a:avLst/>
              <a:gdLst/>
              <a:ahLst/>
              <a:cxnLst/>
              <a:rect r="r" b="b" t="t" l="l"/>
              <a:pathLst>
                <a:path h="4293045" w="5085295">
                  <a:moveTo>
                    <a:pt x="0" y="0"/>
                  </a:moveTo>
                  <a:lnTo>
                    <a:pt x="5085295" y="0"/>
                  </a:lnTo>
                  <a:lnTo>
                    <a:pt x="5085295" y="4293045"/>
                  </a:lnTo>
                  <a:lnTo>
                    <a:pt x="0" y="4293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12879" y="8439863"/>
              <a:ext cx="4910165" cy="3940256"/>
            </a:xfrm>
            <a:custGeom>
              <a:avLst/>
              <a:gdLst/>
              <a:ahLst/>
              <a:cxnLst/>
              <a:rect r="r" b="b" t="t" l="l"/>
              <a:pathLst>
                <a:path h="3940256" w="4910165">
                  <a:moveTo>
                    <a:pt x="0" y="0"/>
                  </a:moveTo>
                  <a:lnTo>
                    <a:pt x="4910166" y="0"/>
                  </a:lnTo>
                  <a:lnTo>
                    <a:pt x="4910166" y="3940256"/>
                  </a:lnTo>
                  <a:lnTo>
                    <a:pt x="0" y="3940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-5400000">
              <a:off x="-1979656" y="5642568"/>
              <a:ext cx="4530600" cy="666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Semifinal 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97582" y="483485"/>
            <a:ext cx="4514328" cy="9340983"/>
            <a:chOff x="0" y="0"/>
            <a:chExt cx="6019104" cy="124546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89727" y="0"/>
              <a:ext cx="5029378" cy="3690306"/>
            </a:xfrm>
            <a:custGeom>
              <a:avLst/>
              <a:gdLst/>
              <a:ahLst/>
              <a:cxnLst/>
              <a:rect r="r" b="b" t="t" l="l"/>
              <a:pathLst>
                <a:path h="3690306" w="5029378">
                  <a:moveTo>
                    <a:pt x="0" y="0"/>
                  </a:moveTo>
                  <a:lnTo>
                    <a:pt x="5029377" y="0"/>
                  </a:lnTo>
                  <a:lnTo>
                    <a:pt x="5029377" y="3690306"/>
                  </a:lnTo>
                  <a:lnTo>
                    <a:pt x="0" y="369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94478" y="3985788"/>
              <a:ext cx="5124626" cy="4320898"/>
            </a:xfrm>
            <a:custGeom>
              <a:avLst/>
              <a:gdLst/>
              <a:ahLst/>
              <a:cxnLst/>
              <a:rect r="r" b="b" t="t" l="l"/>
              <a:pathLst>
                <a:path h="4320898" w="5124626">
                  <a:moveTo>
                    <a:pt x="0" y="0"/>
                  </a:moveTo>
                  <a:lnTo>
                    <a:pt x="5124626" y="0"/>
                  </a:lnTo>
                  <a:lnTo>
                    <a:pt x="5124626" y="4320898"/>
                  </a:lnTo>
                  <a:lnTo>
                    <a:pt x="0" y="4320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94478" y="8439863"/>
              <a:ext cx="5003035" cy="4014781"/>
            </a:xfrm>
            <a:custGeom>
              <a:avLst/>
              <a:gdLst/>
              <a:ahLst/>
              <a:cxnLst/>
              <a:rect r="r" b="b" t="t" l="l"/>
              <a:pathLst>
                <a:path h="4014781" w="5003035">
                  <a:moveTo>
                    <a:pt x="0" y="0"/>
                  </a:moveTo>
                  <a:lnTo>
                    <a:pt x="5003035" y="0"/>
                  </a:lnTo>
                  <a:lnTo>
                    <a:pt x="5003035" y="4014781"/>
                  </a:lnTo>
                  <a:lnTo>
                    <a:pt x="0" y="4014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-5400000">
              <a:off x="-2608364" y="5079408"/>
              <a:ext cx="5788016" cy="666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National Champion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50067" y="3284834"/>
            <a:ext cx="3785465" cy="382616"/>
            <a:chOff x="0" y="0"/>
            <a:chExt cx="996995" cy="1007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6995" cy="100771"/>
            </a:xfrm>
            <a:custGeom>
              <a:avLst/>
              <a:gdLst/>
              <a:ahLst/>
              <a:cxnLst/>
              <a:rect r="r" b="b" t="t" l="l"/>
              <a:pathLst>
                <a:path h="100771" w="996995">
                  <a:moveTo>
                    <a:pt x="0" y="0"/>
                  </a:moveTo>
                  <a:lnTo>
                    <a:pt x="996995" y="0"/>
                  </a:lnTo>
                  <a:lnTo>
                    <a:pt x="996995" y="100771"/>
                  </a:lnTo>
                  <a:lnTo>
                    <a:pt x="0" y="100771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6995" cy="138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92907" y="3284834"/>
            <a:ext cx="3785465" cy="382616"/>
            <a:chOff x="0" y="0"/>
            <a:chExt cx="996995" cy="1007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6995" cy="100771"/>
            </a:xfrm>
            <a:custGeom>
              <a:avLst/>
              <a:gdLst/>
              <a:ahLst/>
              <a:cxnLst/>
              <a:rect r="r" b="b" t="t" l="l"/>
              <a:pathLst>
                <a:path h="100771" w="996995">
                  <a:moveTo>
                    <a:pt x="0" y="0"/>
                  </a:moveTo>
                  <a:lnTo>
                    <a:pt x="996995" y="0"/>
                  </a:lnTo>
                  <a:lnTo>
                    <a:pt x="996995" y="100771"/>
                  </a:lnTo>
                  <a:lnTo>
                    <a:pt x="0" y="100771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6995" cy="138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692" y="2540587"/>
            <a:ext cx="6073992" cy="1472943"/>
          </a:xfrm>
          <a:custGeom>
            <a:avLst/>
            <a:gdLst/>
            <a:ahLst/>
            <a:cxnLst/>
            <a:rect r="r" b="b" t="t" l="l"/>
            <a:pathLst>
              <a:path h="1472943" w="6073992">
                <a:moveTo>
                  <a:pt x="0" y="0"/>
                </a:moveTo>
                <a:lnTo>
                  <a:pt x="6073993" y="0"/>
                </a:lnTo>
                <a:lnTo>
                  <a:pt x="6073993" y="1472943"/>
                </a:lnTo>
                <a:lnTo>
                  <a:pt x="0" y="147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535" y="2540587"/>
            <a:ext cx="5862460" cy="1472943"/>
          </a:xfrm>
          <a:custGeom>
            <a:avLst/>
            <a:gdLst/>
            <a:ahLst/>
            <a:cxnLst/>
            <a:rect r="r" b="b" t="t" l="l"/>
            <a:pathLst>
              <a:path h="1472943" w="5862460">
                <a:moveTo>
                  <a:pt x="0" y="0"/>
                </a:moveTo>
                <a:lnTo>
                  <a:pt x="5862460" y="0"/>
                </a:lnTo>
                <a:lnTo>
                  <a:pt x="5862460" y="1472943"/>
                </a:lnTo>
                <a:lnTo>
                  <a:pt x="0" y="147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2968" y="2540587"/>
            <a:ext cx="5146518" cy="1749816"/>
          </a:xfrm>
          <a:custGeom>
            <a:avLst/>
            <a:gdLst/>
            <a:ahLst/>
            <a:cxnLst/>
            <a:rect r="r" b="b" t="t" l="l"/>
            <a:pathLst>
              <a:path h="1749816" w="5146518">
                <a:moveTo>
                  <a:pt x="0" y="0"/>
                </a:moveTo>
                <a:lnTo>
                  <a:pt x="5146518" y="0"/>
                </a:lnTo>
                <a:lnTo>
                  <a:pt x="5146518" y="1749816"/>
                </a:lnTo>
                <a:lnTo>
                  <a:pt x="0" y="174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6469616" y="2199458"/>
            <a:ext cx="0" cy="863608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660395" y="2199458"/>
            <a:ext cx="0" cy="863608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-88681">
            <a:off x="1585099" y="1643910"/>
            <a:ext cx="3397950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Semifinal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7229" y="1643902"/>
            <a:ext cx="3397950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Semifinal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35721" y="1600157"/>
            <a:ext cx="4341012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National Champion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32968" y="5201049"/>
            <a:ext cx="5207340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out of 6 parameters that affect the final are “distance”</a:t>
            </a:r>
          </a:p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Clear indication of how affinity affects fans predicting the bracket</a:t>
            </a:r>
          </a:p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the team from semifinal-1 is UCONN, fans choose them as National champions in most cases.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0056" y="5201049"/>
            <a:ext cx="5274863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RegionWinner_South_288 – The Biggest Factor - Cougors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Distance Between the Fan &amp; the Institution (South) – Regional Bias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School Size - preference for larger schools.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Distance Between the Fan &amp; the Institution (Midwest) – More Regional Bias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5746" y="5105400"/>
            <a:ext cx="5417884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Regular Season Wins (East) – The Strongest Factor - Huskies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Regular Season Attendance (West) - Proxy for affinity</a:t>
            </a:r>
            <a:r>
              <a:rPr lang="en-US" b="true" sz="2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Distance Between the Fan &amp; the Institution (West) – Regional Bias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Midwest Attendance - Indirect Impact on Fan Predictions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308432" y="-210136"/>
            <a:ext cx="18708272" cy="1605866"/>
            <a:chOff x="0" y="0"/>
            <a:chExt cx="4927282" cy="4229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27281" cy="422944"/>
            </a:xfrm>
            <a:custGeom>
              <a:avLst/>
              <a:gdLst/>
              <a:ahLst/>
              <a:cxnLst/>
              <a:rect r="r" b="b" t="t" l="l"/>
              <a:pathLst>
                <a:path h="422944" w="4927281">
                  <a:moveTo>
                    <a:pt x="0" y="0"/>
                  </a:moveTo>
                  <a:lnTo>
                    <a:pt x="4927281" y="0"/>
                  </a:lnTo>
                  <a:lnTo>
                    <a:pt x="4927281" y="422944"/>
                  </a:lnTo>
                  <a:lnTo>
                    <a:pt x="0" y="422944"/>
                  </a:ln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927282" cy="46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6882" y="276217"/>
            <a:ext cx="16264487" cy="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74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Inferences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20" y="2555572"/>
            <a:ext cx="5895222" cy="6586840"/>
          </a:xfrm>
          <a:custGeom>
            <a:avLst/>
            <a:gdLst/>
            <a:ahLst/>
            <a:cxnLst/>
            <a:rect r="r" b="b" t="t" l="l"/>
            <a:pathLst>
              <a:path h="6586840" w="5895222">
                <a:moveTo>
                  <a:pt x="0" y="0"/>
                </a:moveTo>
                <a:lnTo>
                  <a:pt x="5895222" y="0"/>
                </a:lnTo>
                <a:lnTo>
                  <a:pt x="5895222" y="6586839"/>
                </a:lnTo>
                <a:lnTo>
                  <a:pt x="0" y="658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9517" y="2555572"/>
            <a:ext cx="5594123" cy="6586840"/>
          </a:xfrm>
          <a:custGeom>
            <a:avLst/>
            <a:gdLst/>
            <a:ahLst/>
            <a:cxnLst/>
            <a:rect r="r" b="b" t="t" l="l"/>
            <a:pathLst>
              <a:path h="6586840" w="5594123">
                <a:moveTo>
                  <a:pt x="0" y="0"/>
                </a:moveTo>
                <a:lnTo>
                  <a:pt x="5594123" y="0"/>
                </a:lnTo>
                <a:lnTo>
                  <a:pt x="5594123" y="6586839"/>
                </a:lnTo>
                <a:lnTo>
                  <a:pt x="0" y="658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8" t="0" r="-180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8665" y="2555572"/>
            <a:ext cx="5594123" cy="6586840"/>
          </a:xfrm>
          <a:custGeom>
            <a:avLst/>
            <a:gdLst/>
            <a:ahLst/>
            <a:cxnLst/>
            <a:rect r="r" b="b" t="t" l="l"/>
            <a:pathLst>
              <a:path h="6586840" w="5594123">
                <a:moveTo>
                  <a:pt x="0" y="0"/>
                </a:moveTo>
                <a:lnTo>
                  <a:pt x="5594123" y="0"/>
                </a:lnTo>
                <a:lnTo>
                  <a:pt x="5594123" y="6586839"/>
                </a:lnTo>
                <a:lnTo>
                  <a:pt x="0" y="6586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8" t="0" r="-180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3195" y="1028700"/>
            <a:ext cx="5679015" cy="1019173"/>
            <a:chOff x="0" y="0"/>
            <a:chExt cx="1495708" cy="2684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5708" cy="268424"/>
            </a:xfrm>
            <a:custGeom>
              <a:avLst/>
              <a:gdLst/>
              <a:ahLst/>
              <a:cxnLst/>
              <a:rect r="r" b="b" t="t" l="l"/>
              <a:pathLst>
                <a:path h="268424" w="1495708">
                  <a:moveTo>
                    <a:pt x="69526" y="0"/>
                  </a:moveTo>
                  <a:lnTo>
                    <a:pt x="1426182" y="0"/>
                  </a:lnTo>
                  <a:cubicBezTo>
                    <a:pt x="1464580" y="0"/>
                    <a:pt x="1495708" y="31128"/>
                    <a:pt x="1495708" y="69526"/>
                  </a:cubicBezTo>
                  <a:lnTo>
                    <a:pt x="1495708" y="198898"/>
                  </a:lnTo>
                  <a:cubicBezTo>
                    <a:pt x="1495708" y="237296"/>
                    <a:pt x="1464580" y="268424"/>
                    <a:pt x="1426182" y="268424"/>
                  </a:cubicBezTo>
                  <a:lnTo>
                    <a:pt x="69526" y="268424"/>
                  </a:lnTo>
                  <a:cubicBezTo>
                    <a:pt x="31128" y="268424"/>
                    <a:pt x="0" y="237296"/>
                    <a:pt x="0" y="198898"/>
                  </a:cubicBezTo>
                  <a:lnTo>
                    <a:pt x="0" y="69526"/>
                  </a:lnTo>
                  <a:cubicBezTo>
                    <a:pt x="0" y="31128"/>
                    <a:pt x="31128" y="0"/>
                    <a:pt x="69526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95708" cy="316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East West Model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96728" y="1028700"/>
            <a:ext cx="5679015" cy="1019173"/>
            <a:chOff x="0" y="0"/>
            <a:chExt cx="1495708" cy="2684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5708" cy="268424"/>
            </a:xfrm>
            <a:custGeom>
              <a:avLst/>
              <a:gdLst/>
              <a:ahLst/>
              <a:cxnLst/>
              <a:rect r="r" b="b" t="t" l="l"/>
              <a:pathLst>
                <a:path h="268424" w="1495708">
                  <a:moveTo>
                    <a:pt x="69526" y="0"/>
                  </a:moveTo>
                  <a:lnTo>
                    <a:pt x="1426182" y="0"/>
                  </a:lnTo>
                  <a:cubicBezTo>
                    <a:pt x="1464580" y="0"/>
                    <a:pt x="1495708" y="31128"/>
                    <a:pt x="1495708" y="69526"/>
                  </a:cubicBezTo>
                  <a:lnTo>
                    <a:pt x="1495708" y="198898"/>
                  </a:lnTo>
                  <a:cubicBezTo>
                    <a:pt x="1495708" y="237296"/>
                    <a:pt x="1464580" y="268424"/>
                    <a:pt x="1426182" y="268424"/>
                  </a:cubicBezTo>
                  <a:lnTo>
                    <a:pt x="69526" y="268424"/>
                  </a:lnTo>
                  <a:cubicBezTo>
                    <a:pt x="31128" y="268424"/>
                    <a:pt x="0" y="237296"/>
                    <a:pt x="0" y="198898"/>
                  </a:cubicBezTo>
                  <a:lnTo>
                    <a:pt x="0" y="69526"/>
                  </a:lnTo>
                  <a:cubicBezTo>
                    <a:pt x="0" y="31128"/>
                    <a:pt x="31128" y="0"/>
                    <a:pt x="69526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95708" cy="316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South Midwest Model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00947" y="1028700"/>
            <a:ext cx="5679015" cy="1019173"/>
            <a:chOff x="0" y="0"/>
            <a:chExt cx="1495708" cy="2684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5708" cy="268424"/>
            </a:xfrm>
            <a:custGeom>
              <a:avLst/>
              <a:gdLst/>
              <a:ahLst/>
              <a:cxnLst/>
              <a:rect r="r" b="b" t="t" l="l"/>
              <a:pathLst>
                <a:path h="268424" w="1495708">
                  <a:moveTo>
                    <a:pt x="69526" y="0"/>
                  </a:moveTo>
                  <a:lnTo>
                    <a:pt x="1426182" y="0"/>
                  </a:lnTo>
                  <a:cubicBezTo>
                    <a:pt x="1464580" y="0"/>
                    <a:pt x="1495708" y="31128"/>
                    <a:pt x="1495708" y="69526"/>
                  </a:cubicBezTo>
                  <a:lnTo>
                    <a:pt x="1495708" y="198898"/>
                  </a:lnTo>
                  <a:cubicBezTo>
                    <a:pt x="1495708" y="237296"/>
                    <a:pt x="1464580" y="268424"/>
                    <a:pt x="1426182" y="268424"/>
                  </a:cubicBezTo>
                  <a:lnTo>
                    <a:pt x="69526" y="268424"/>
                  </a:lnTo>
                  <a:cubicBezTo>
                    <a:pt x="31128" y="268424"/>
                    <a:pt x="0" y="237296"/>
                    <a:pt x="0" y="198898"/>
                  </a:cubicBezTo>
                  <a:lnTo>
                    <a:pt x="0" y="69526"/>
                  </a:lnTo>
                  <a:cubicBezTo>
                    <a:pt x="0" y="31128"/>
                    <a:pt x="31128" y="0"/>
                    <a:pt x="69526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95708" cy="316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National Champion Model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74327" y="1249219"/>
            <a:ext cx="578135" cy="578135"/>
          </a:xfrm>
          <a:custGeom>
            <a:avLst/>
            <a:gdLst/>
            <a:ahLst/>
            <a:cxnLst/>
            <a:rect r="r" b="b" t="t" l="l"/>
            <a:pathLst>
              <a:path h="578135" w="578135">
                <a:moveTo>
                  <a:pt x="0" y="0"/>
                </a:moveTo>
                <a:lnTo>
                  <a:pt x="578134" y="0"/>
                </a:lnTo>
                <a:lnTo>
                  <a:pt x="578134" y="578135"/>
                </a:lnTo>
                <a:lnTo>
                  <a:pt x="0" y="578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98804" y="1249219"/>
            <a:ext cx="578135" cy="578135"/>
          </a:xfrm>
          <a:custGeom>
            <a:avLst/>
            <a:gdLst/>
            <a:ahLst/>
            <a:cxnLst/>
            <a:rect r="r" b="b" t="t" l="l"/>
            <a:pathLst>
              <a:path h="578135" w="578135">
                <a:moveTo>
                  <a:pt x="0" y="0"/>
                </a:moveTo>
                <a:lnTo>
                  <a:pt x="578135" y="0"/>
                </a:lnTo>
                <a:lnTo>
                  <a:pt x="578135" y="578135"/>
                </a:lnTo>
                <a:lnTo>
                  <a:pt x="0" y="578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75793" y="1249219"/>
            <a:ext cx="578135" cy="578135"/>
          </a:xfrm>
          <a:custGeom>
            <a:avLst/>
            <a:gdLst/>
            <a:ahLst/>
            <a:cxnLst/>
            <a:rect r="r" b="b" t="t" l="l"/>
            <a:pathLst>
              <a:path h="578135" w="578135">
                <a:moveTo>
                  <a:pt x="0" y="0"/>
                </a:moveTo>
                <a:lnTo>
                  <a:pt x="578135" y="0"/>
                </a:lnTo>
                <a:lnTo>
                  <a:pt x="578135" y="578135"/>
                </a:lnTo>
                <a:lnTo>
                  <a:pt x="0" y="578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432" y="-210136"/>
            <a:ext cx="18708272" cy="1605866"/>
            <a:chOff x="0" y="0"/>
            <a:chExt cx="4927282" cy="4229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7281" cy="422944"/>
            </a:xfrm>
            <a:custGeom>
              <a:avLst/>
              <a:gdLst/>
              <a:ahLst/>
              <a:cxnLst/>
              <a:rect r="r" b="b" t="t" l="l"/>
              <a:pathLst>
                <a:path h="422944" w="4927281">
                  <a:moveTo>
                    <a:pt x="0" y="0"/>
                  </a:moveTo>
                  <a:lnTo>
                    <a:pt x="4927281" y="0"/>
                  </a:lnTo>
                  <a:lnTo>
                    <a:pt x="4927281" y="422944"/>
                  </a:lnTo>
                  <a:lnTo>
                    <a:pt x="0" y="422944"/>
                  </a:ln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7282" cy="46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10039" y="2490343"/>
            <a:ext cx="688039" cy="6880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2869" y="2553525"/>
            <a:ext cx="562377" cy="561674"/>
          </a:xfrm>
          <a:custGeom>
            <a:avLst/>
            <a:gdLst/>
            <a:ahLst/>
            <a:cxnLst/>
            <a:rect r="r" b="b" t="t" l="l"/>
            <a:pathLst>
              <a:path h="561674" w="562377">
                <a:moveTo>
                  <a:pt x="0" y="0"/>
                </a:moveTo>
                <a:lnTo>
                  <a:pt x="562378" y="0"/>
                </a:lnTo>
                <a:lnTo>
                  <a:pt x="562378" y="561674"/>
                </a:lnTo>
                <a:lnTo>
                  <a:pt x="0" y="56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4813" y="246627"/>
            <a:ext cx="16264487" cy="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74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Recommend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57385" y="4814831"/>
            <a:ext cx="1346621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Texas has high  school affinity and higher fan engagement- which makes it a good place to target investments and other promotional events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7385" y="2389076"/>
            <a:ext cx="1346621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Yes, distance plays a role in affinity, at least for stronger teams. So we recommend they engage and involve fans during home games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7385" y="7295025"/>
            <a:ext cx="1235425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Stats play a role!- NCAA can build an interactive or AI-based stats dashboard and tools to increase engagement, as its evident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10039" y="4799481"/>
            <a:ext cx="688039" cy="6880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0039" y="7369471"/>
            <a:ext cx="688039" cy="68803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72869" y="4862663"/>
            <a:ext cx="562377" cy="561674"/>
          </a:xfrm>
          <a:custGeom>
            <a:avLst/>
            <a:gdLst/>
            <a:ahLst/>
            <a:cxnLst/>
            <a:rect r="r" b="b" t="t" l="l"/>
            <a:pathLst>
              <a:path h="561674" w="562377">
                <a:moveTo>
                  <a:pt x="0" y="0"/>
                </a:moveTo>
                <a:lnTo>
                  <a:pt x="562378" y="0"/>
                </a:lnTo>
                <a:lnTo>
                  <a:pt x="562378" y="561674"/>
                </a:lnTo>
                <a:lnTo>
                  <a:pt x="0" y="56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2869" y="7432653"/>
            <a:ext cx="562377" cy="561674"/>
          </a:xfrm>
          <a:custGeom>
            <a:avLst/>
            <a:gdLst/>
            <a:ahLst/>
            <a:cxnLst/>
            <a:rect r="r" b="b" t="t" l="l"/>
            <a:pathLst>
              <a:path h="561674" w="562377">
                <a:moveTo>
                  <a:pt x="0" y="0"/>
                </a:moveTo>
                <a:lnTo>
                  <a:pt x="562378" y="0"/>
                </a:lnTo>
                <a:lnTo>
                  <a:pt x="562378" y="561674"/>
                </a:lnTo>
                <a:lnTo>
                  <a:pt x="0" y="56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206586" y="4009322"/>
            <a:ext cx="10695006" cy="5467822"/>
          </a:xfrm>
          <a:custGeom>
            <a:avLst/>
            <a:gdLst/>
            <a:ahLst/>
            <a:cxnLst/>
            <a:rect r="r" b="b" t="t" l="l"/>
            <a:pathLst>
              <a:path h="5467822" w="10695006">
                <a:moveTo>
                  <a:pt x="0" y="0"/>
                </a:moveTo>
                <a:lnTo>
                  <a:pt x="10695006" y="0"/>
                </a:lnTo>
                <a:lnTo>
                  <a:pt x="10695006" y="5467822"/>
                </a:lnTo>
                <a:lnTo>
                  <a:pt x="0" y="54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61764" y="4202793"/>
            <a:ext cx="1964471" cy="196446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46356" y="1028700"/>
            <a:ext cx="1964471" cy="196446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46356" y="7018728"/>
            <a:ext cx="1964471" cy="196446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747" r="0" b="-1674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81286" y="7018728"/>
            <a:ext cx="1964471" cy="196446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381286" y="1028700"/>
            <a:ext cx="1964471" cy="1964463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12" t="0" r="-1791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953210">
            <a:off x="-1801667" y="1816288"/>
            <a:ext cx="4243833" cy="8393158"/>
            <a:chOff x="0" y="0"/>
            <a:chExt cx="1117717" cy="22105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7717" cy="2210544"/>
            </a:xfrm>
            <a:custGeom>
              <a:avLst/>
              <a:gdLst/>
              <a:ahLst/>
              <a:cxnLst/>
              <a:rect r="r" b="b" t="t" l="l"/>
              <a:pathLst>
                <a:path h="2210544" w="1117717">
                  <a:moveTo>
                    <a:pt x="0" y="0"/>
                  </a:moveTo>
                  <a:lnTo>
                    <a:pt x="1117717" y="0"/>
                  </a:lnTo>
                  <a:lnTo>
                    <a:pt x="1117717" y="2210544"/>
                  </a:lnTo>
                  <a:lnTo>
                    <a:pt x="0" y="2210544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17717" cy="2258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76864" y="3273195"/>
            <a:ext cx="3303454" cy="47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Ajay Shankar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11794" y="3237931"/>
            <a:ext cx="3303454" cy="47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Rohan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2273" y="6213918"/>
            <a:ext cx="3303454" cy="47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Krithiga Rajan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76864" y="9114616"/>
            <a:ext cx="3303454" cy="47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Subbaiah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11794" y="9030817"/>
            <a:ext cx="3303454" cy="47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Keerthi Anand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694316"/>
            <a:ext cx="3013328" cy="498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3"/>
              </a:lnSpc>
            </a:pPr>
            <a:r>
              <a:rPr lang="en-US" sz="116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MEET</a:t>
            </a:r>
          </a:p>
          <a:p>
            <a:pPr algn="ctr">
              <a:lnSpc>
                <a:spcPts val="13033"/>
              </a:lnSpc>
            </a:pPr>
            <a:r>
              <a:rPr lang="en-US" sz="116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</a:p>
          <a:p>
            <a:pPr algn="ctr">
              <a:lnSpc>
                <a:spcPts val="13033"/>
              </a:lnSpc>
            </a:pPr>
            <a:r>
              <a:rPr lang="en-US" sz="116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669354" y="180036"/>
            <a:ext cx="1971386" cy="1057156"/>
          </a:xfrm>
          <a:custGeom>
            <a:avLst/>
            <a:gdLst/>
            <a:ahLst/>
            <a:cxnLst/>
            <a:rect r="r" b="b" t="t" l="l"/>
            <a:pathLst>
              <a:path h="1057156" w="1971386">
                <a:moveTo>
                  <a:pt x="0" y="0"/>
                </a:moveTo>
                <a:lnTo>
                  <a:pt x="1971386" y="0"/>
                </a:lnTo>
                <a:lnTo>
                  <a:pt x="1971386" y="1057156"/>
                </a:lnTo>
                <a:lnTo>
                  <a:pt x="0" y="1057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542292" cy="10287000"/>
          </a:xfrm>
          <a:custGeom>
            <a:avLst/>
            <a:gdLst/>
            <a:ahLst/>
            <a:cxnLst/>
            <a:rect r="r" b="b" t="t" l="l"/>
            <a:pathLst>
              <a:path h="10287000" w="7542292">
                <a:moveTo>
                  <a:pt x="0" y="0"/>
                </a:moveTo>
                <a:lnTo>
                  <a:pt x="7542292" y="0"/>
                </a:lnTo>
                <a:lnTo>
                  <a:pt x="75422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9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4099" y="40248"/>
            <a:ext cx="11123901" cy="10246752"/>
          </a:xfrm>
          <a:custGeom>
            <a:avLst/>
            <a:gdLst/>
            <a:ahLst/>
            <a:cxnLst/>
            <a:rect r="r" b="b" t="t" l="l"/>
            <a:pathLst>
              <a:path h="10246752" w="11123901">
                <a:moveTo>
                  <a:pt x="0" y="0"/>
                </a:moveTo>
                <a:lnTo>
                  <a:pt x="11123901" y="0"/>
                </a:lnTo>
                <a:lnTo>
                  <a:pt x="11123901" y="10246752"/>
                </a:lnTo>
                <a:lnTo>
                  <a:pt x="0" y="1024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94" t="0" r="-3496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13000" y="3986213"/>
            <a:ext cx="1543050" cy="2314575"/>
            <a:chOff x="0" y="0"/>
            <a:chExt cx="4064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314" y="0"/>
              <a:ext cx="391772" cy="609600"/>
            </a:xfrm>
            <a:custGeom>
              <a:avLst/>
              <a:gdLst/>
              <a:ahLst/>
              <a:cxnLst/>
              <a:rect r="r" b="b" t="t" l="l"/>
              <a:pathLst>
                <a:path h="609600" w="391772">
                  <a:moveTo>
                    <a:pt x="225990" y="0"/>
                  </a:moveTo>
                  <a:lnTo>
                    <a:pt x="368982" y="0"/>
                  </a:lnTo>
                  <a:cubicBezTo>
                    <a:pt x="375957" y="0"/>
                    <a:pt x="382506" y="3353"/>
                    <a:pt x="386584" y="9011"/>
                  </a:cubicBezTo>
                  <a:cubicBezTo>
                    <a:pt x="390662" y="14669"/>
                    <a:pt x="391772" y="21942"/>
                    <a:pt x="389566" y="28559"/>
                  </a:cubicBezTo>
                  <a:lnTo>
                    <a:pt x="205406" y="581041"/>
                  </a:lnTo>
                  <a:cubicBezTo>
                    <a:pt x="199721" y="598096"/>
                    <a:pt x="183760" y="609600"/>
                    <a:pt x="165782" y="609600"/>
                  </a:cubicBezTo>
                  <a:lnTo>
                    <a:pt x="22790" y="609600"/>
                  </a:lnTo>
                  <a:cubicBezTo>
                    <a:pt x="15815" y="609600"/>
                    <a:pt x="9266" y="606247"/>
                    <a:pt x="5188" y="600589"/>
                  </a:cubicBezTo>
                  <a:cubicBezTo>
                    <a:pt x="1110" y="594931"/>
                    <a:pt x="0" y="587658"/>
                    <a:pt x="2206" y="581041"/>
                  </a:cubicBezTo>
                  <a:lnTo>
                    <a:pt x="186366" y="28559"/>
                  </a:lnTo>
                  <a:cubicBezTo>
                    <a:pt x="192051" y="11504"/>
                    <a:pt x="208012" y="0"/>
                    <a:pt x="225990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04497" y="8630062"/>
            <a:ext cx="6498895" cy="638073"/>
          </a:xfrm>
          <a:custGeom>
            <a:avLst/>
            <a:gdLst/>
            <a:ahLst/>
            <a:cxnLst/>
            <a:rect r="r" b="b" t="t" l="l"/>
            <a:pathLst>
              <a:path h="638073" w="6498895">
                <a:moveTo>
                  <a:pt x="0" y="0"/>
                </a:moveTo>
                <a:lnTo>
                  <a:pt x="6498895" y="0"/>
                </a:lnTo>
                <a:lnTo>
                  <a:pt x="6498895" y="638073"/>
                </a:lnTo>
                <a:lnTo>
                  <a:pt x="0" y="638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53035" y="2124075"/>
            <a:ext cx="7238301" cy="1862137"/>
            <a:chOff x="0" y="0"/>
            <a:chExt cx="9651068" cy="24828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84667"/>
              <a:ext cx="669215" cy="640095"/>
            </a:xfrm>
            <a:custGeom>
              <a:avLst/>
              <a:gdLst/>
              <a:ahLst/>
              <a:cxnLst/>
              <a:rect r="r" b="b" t="t" l="l"/>
              <a:pathLst>
                <a:path h="640095" w="669215">
                  <a:moveTo>
                    <a:pt x="0" y="0"/>
                  </a:moveTo>
                  <a:lnTo>
                    <a:pt x="669215" y="0"/>
                  </a:lnTo>
                  <a:lnTo>
                    <a:pt x="669215" y="640095"/>
                  </a:lnTo>
                  <a:lnTo>
                    <a:pt x="0" y="64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274" r="0" b="-2274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296126" y="66675"/>
              <a:ext cx="3989055" cy="60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4"/>
                </a:lnSpc>
              </a:pPr>
              <a:r>
                <a:rPr lang="en-US" sz="3344" b="true">
                  <a:solidFill>
                    <a:srgbClr val="2B9CD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What?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96126" y="1093258"/>
              <a:ext cx="8354941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Analyze school affinity and other institution based feautures’ impact on a customers March Madness predictions.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53035" y="4175542"/>
            <a:ext cx="7387705" cy="1862137"/>
            <a:chOff x="0" y="0"/>
            <a:chExt cx="9850273" cy="248285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22880" y="66675"/>
              <a:ext cx="4071392" cy="60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4"/>
                </a:lnSpc>
              </a:pPr>
              <a:r>
                <a:rPr lang="en-US" sz="3344" b="true">
                  <a:solidFill>
                    <a:srgbClr val="2B9CD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Why?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22880" y="1093258"/>
              <a:ext cx="8527393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Understand patterns and biases in predictions to refine models and understand more about the customer preferences.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8057"/>
              <a:ext cx="683028" cy="640095"/>
            </a:xfrm>
            <a:custGeom>
              <a:avLst/>
              <a:gdLst/>
              <a:ahLst/>
              <a:cxnLst/>
              <a:rect r="r" b="b" t="t" l="l"/>
              <a:pathLst>
                <a:path h="640095" w="683028">
                  <a:moveTo>
                    <a:pt x="0" y="0"/>
                  </a:moveTo>
                  <a:lnTo>
                    <a:pt x="683028" y="0"/>
                  </a:lnTo>
                  <a:lnTo>
                    <a:pt x="683028" y="640095"/>
                  </a:lnTo>
                  <a:lnTo>
                    <a:pt x="0" y="64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353" r="0" b="-335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53035" y="6227009"/>
            <a:ext cx="7387705" cy="1509712"/>
            <a:chOff x="0" y="0"/>
            <a:chExt cx="9850273" cy="201295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322880" y="66675"/>
              <a:ext cx="4071392" cy="60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4"/>
                </a:lnSpc>
              </a:pPr>
              <a:r>
                <a:rPr lang="en-US" sz="3344" b="true">
                  <a:solidFill>
                    <a:srgbClr val="2B9CD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How?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22880" y="1093258"/>
              <a:ext cx="8527393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Build predictive models and visuals using bracket entry data, external sources, and Tableau.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8057"/>
              <a:ext cx="683028" cy="640095"/>
            </a:xfrm>
            <a:custGeom>
              <a:avLst/>
              <a:gdLst/>
              <a:ahLst/>
              <a:cxnLst/>
              <a:rect r="r" b="b" t="t" l="l"/>
              <a:pathLst>
                <a:path h="640095" w="683028">
                  <a:moveTo>
                    <a:pt x="0" y="0"/>
                  </a:moveTo>
                  <a:lnTo>
                    <a:pt x="683028" y="0"/>
                  </a:lnTo>
                  <a:lnTo>
                    <a:pt x="683028" y="640095"/>
                  </a:lnTo>
                  <a:lnTo>
                    <a:pt x="0" y="64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353" r="0" b="-335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691269" y="347541"/>
            <a:ext cx="12963778" cy="105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8"/>
              </a:lnSpc>
            </a:pPr>
            <a:r>
              <a:rPr lang="en-US" sz="79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669354" y="180036"/>
            <a:ext cx="1971386" cy="1057156"/>
          </a:xfrm>
          <a:custGeom>
            <a:avLst/>
            <a:gdLst/>
            <a:ahLst/>
            <a:cxnLst/>
            <a:rect r="r" b="b" t="t" l="l"/>
            <a:pathLst>
              <a:path h="1057156" w="1971386">
                <a:moveTo>
                  <a:pt x="0" y="0"/>
                </a:moveTo>
                <a:lnTo>
                  <a:pt x="1971386" y="0"/>
                </a:lnTo>
                <a:lnTo>
                  <a:pt x="1971386" y="1057156"/>
                </a:lnTo>
                <a:lnTo>
                  <a:pt x="0" y="1057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432" y="-210136"/>
            <a:ext cx="18708272" cy="1605866"/>
            <a:chOff x="0" y="0"/>
            <a:chExt cx="4927282" cy="4229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7281" cy="422944"/>
            </a:xfrm>
            <a:custGeom>
              <a:avLst/>
              <a:gdLst/>
              <a:ahLst/>
              <a:cxnLst/>
              <a:rect r="r" b="b" t="t" l="l"/>
              <a:pathLst>
                <a:path h="422944" w="4927281">
                  <a:moveTo>
                    <a:pt x="0" y="0"/>
                  </a:moveTo>
                  <a:lnTo>
                    <a:pt x="4927281" y="0"/>
                  </a:lnTo>
                  <a:lnTo>
                    <a:pt x="4927281" y="422944"/>
                  </a:lnTo>
                  <a:lnTo>
                    <a:pt x="0" y="422944"/>
                  </a:ln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7282" cy="46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49450" y="1970617"/>
            <a:ext cx="5139267" cy="821267"/>
            <a:chOff x="0" y="0"/>
            <a:chExt cx="1353552" cy="216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3552" cy="216301"/>
            </a:xfrm>
            <a:custGeom>
              <a:avLst/>
              <a:gdLst/>
              <a:ahLst/>
              <a:cxnLst/>
              <a:rect r="r" b="b" t="t" l="l"/>
              <a:pathLst>
                <a:path h="216301" w="1353552">
                  <a:moveTo>
                    <a:pt x="76828" y="0"/>
                  </a:moveTo>
                  <a:lnTo>
                    <a:pt x="1276724" y="0"/>
                  </a:lnTo>
                  <a:cubicBezTo>
                    <a:pt x="1297100" y="0"/>
                    <a:pt x="1316641" y="8094"/>
                    <a:pt x="1331049" y="22502"/>
                  </a:cubicBezTo>
                  <a:cubicBezTo>
                    <a:pt x="1345457" y="36910"/>
                    <a:pt x="1353552" y="56452"/>
                    <a:pt x="1353552" y="76828"/>
                  </a:cubicBezTo>
                  <a:lnTo>
                    <a:pt x="1353552" y="139473"/>
                  </a:lnTo>
                  <a:cubicBezTo>
                    <a:pt x="1353552" y="159849"/>
                    <a:pt x="1345457" y="179390"/>
                    <a:pt x="1331049" y="193798"/>
                  </a:cubicBezTo>
                  <a:cubicBezTo>
                    <a:pt x="1316641" y="208206"/>
                    <a:pt x="1297100" y="216301"/>
                    <a:pt x="1276724" y="216301"/>
                  </a:cubicBezTo>
                  <a:lnTo>
                    <a:pt x="76828" y="216301"/>
                  </a:lnTo>
                  <a:cubicBezTo>
                    <a:pt x="56452" y="216301"/>
                    <a:pt x="36910" y="208206"/>
                    <a:pt x="22502" y="193798"/>
                  </a:cubicBezTo>
                  <a:cubicBezTo>
                    <a:pt x="8094" y="179390"/>
                    <a:pt x="0" y="159849"/>
                    <a:pt x="0" y="139473"/>
                  </a:cubicBezTo>
                  <a:lnTo>
                    <a:pt x="0" y="76828"/>
                  </a:lnTo>
                  <a:cubicBezTo>
                    <a:pt x="0" y="56452"/>
                    <a:pt x="8094" y="36910"/>
                    <a:pt x="22502" y="22502"/>
                  </a:cubicBezTo>
                  <a:cubicBezTo>
                    <a:pt x="36910" y="8094"/>
                    <a:pt x="56452" y="0"/>
                    <a:pt x="76828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53552" cy="254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Bracket Entry Dataset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78683" y="1970617"/>
            <a:ext cx="5139267" cy="821267"/>
            <a:chOff x="0" y="0"/>
            <a:chExt cx="1353552" cy="216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3552" cy="216301"/>
            </a:xfrm>
            <a:custGeom>
              <a:avLst/>
              <a:gdLst/>
              <a:ahLst/>
              <a:cxnLst/>
              <a:rect r="r" b="b" t="t" l="l"/>
              <a:pathLst>
                <a:path h="216301" w="1353552">
                  <a:moveTo>
                    <a:pt x="76828" y="0"/>
                  </a:moveTo>
                  <a:lnTo>
                    <a:pt x="1276724" y="0"/>
                  </a:lnTo>
                  <a:cubicBezTo>
                    <a:pt x="1297100" y="0"/>
                    <a:pt x="1316641" y="8094"/>
                    <a:pt x="1331049" y="22502"/>
                  </a:cubicBezTo>
                  <a:cubicBezTo>
                    <a:pt x="1345457" y="36910"/>
                    <a:pt x="1353552" y="56452"/>
                    <a:pt x="1353552" y="76828"/>
                  </a:cubicBezTo>
                  <a:lnTo>
                    <a:pt x="1353552" y="139473"/>
                  </a:lnTo>
                  <a:cubicBezTo>
                    <a:pt x="1353552" y="159849"/>
                    <a:pt x="1345457" y="179390"/>
                    <a:pt x="1331049" y="193798"/>
                  </a:cubicBezTo>
                  <a:cubicBezTo>
                    <a:pt x="1316641" y="208206"/>
                    <a:pt x="1297100" y="216301"/>
                    <a:pt x="1276724" y="216301"/>
                  </a:cubicBezTo>
                  <a:lnTo>
                    <a:pt x="76828" y="216301"/>
                  </a:lnTo>
                  <a:cubicBezTo>
                    <a:pt x="56452" y="216301"/>
                    <a:pt x="36910" y="208206"/>
                    <a:pt x="22502" y="193798"/>
                  </a:cubicBezTo>
                  <a:cubicBezTo>
                    <a:pt x="8094" y="179390"/>
                    <a:pt x="0" y="159849"/>
                    <a:pt x="0" y="139473"/>
                  </a:cubicBezTo>
                  <a:lnTo>
                    <a:pt x="0" y="76828"/>
                  </a:lnTo>
                  <a:cubicBezTo>
                    <a:pt x="0" y="56452"/>
                    <a:pt x="8094" y="36910"/>
                    <a:pt x="22502" y="22502"/>
                  </a:cubicBezTo>
                  <a:cubicBezTo>
                    <a:pt x="36910" y="8094"/>
                    <a:pt x="56452" y="0"/>
                    <a:pt x="76828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3552" cy="254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NCAA Institution dataset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9100587" y="2109464"/>
            <a:ext cx="0" cy="2614673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602491" y="2109464"/>
            <a:ext cx="543571" cy="543571"/>
          </a:xfrm>
          <a:custGeom>
            <a:avLst/>
            <a:gdLst/>
            <a:ahLst/>
            <a:cxnLst/>
            <a:rect r="r" b="b" t="t" l="l"/>
            <a:pathLst>
              <a:path h="543571" w="543571">
                <a:moveTo>
                  <a:pt x="0" y="0"/>
                </a:moveTo>
                <a:lnTo>
                  <a:pt x="543571" y="0"/>
                </a:lnTo>
                <a:lnTo>
                  <a:pt x="543571" y="543572"/>
                </a:lnTo>
                <a:lnTo>
                  <a:pt x="0" y="54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08087" y="4724138"/>
            <a:ext cx="2985000" cy="1895475"/>
          </a:xfrm>
          <a:custGeom>
            <a:avLst/>
            <a:gdLst/>
            <a:ahLst/>
            <a:cxnLst/>
            <a:rect r="r" b="b" t="t" l="l"/>
            <a:pathLst>
              <a:path h="1895475" w="2985000">
                <a:moveTo>
                  <a:pt x="0" y="0"/>
                </a:moveTo>
                <a:lnTo>
                  <a:pt x="2985000" y="0"/>
                </a:lnTo>
                <a:lnTo>
                  <a:pt x="2985000" y="1895475"/>
                </a:lnTo>
                <a:lnTo>
                  <a:pt x="0" y="1895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5224" y="2109464"/>
            <a:ext cx="543571" cy="543571"/>
          </a:xfrm>
          <a:custGeom>
            <a:avLst/>
            <a:gdLst/>
            <a:ahLst/>
            <a:cxnLst/>
            <a:rect r="r" b="b" t="t" l="l"/>
            <a:pathLst>
              <a:path h="543571" w="543571">
                <a:moveTo>
                  <a:pt x="0" y="0"/>
                </a:moveTo>
                <a:lnTo>
                  <a:pt x="543572" y="0"/>
                </a:lnTo>
                <a:lnTo>
                  <a:pt x="543572" y="543572"/>
                </a:lnTo>
                <a:lnTo>
                  <a:pt x="0" y="54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592458" y="6901982"/>
            <a:ext cx="5139267" cy="821267"/>
            <a:chOff x="0" y="0"/>
            <a:chExt cx="1353552" cy="216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53552" cy="216301"/>
            </a:xfrm>
            <a:custGeom>
              <a:avLst/>
              <a:gdLst/>
              <a:ahLst/>
              <a:cxnLst/>
              <a:rect r="r" b="b" t="t" l="l"/>
              <a:pathLst>
                <a:path h="216301" w="1353552">
                  <a:moveTo>
                    <a:pt x="76828" y="0"/>
                  </a:moveTo>
                  <a:lnTo>
                    <a:pt x="1276724" y="0"/>
                  </a:lnTo>
                  <a:cubicBezTo>
                    <a:pt x="1297100" y="0"/>
                    <a:pt x="1316641" y="8094"/>
                    <a:pt x="1331049" y="22502"/>
                  </a:cubicBezTo>
                  <a:cubicBezTo>
                    <a:pt x="1345457" y="36910"/>
                    <a:pt x="1353552" y="56452"/>
                    <a:pt x="1353552" y="76828"/>
                  </a:cubicBezTo>
                  <a:lnTo>
                    <a:pt x="1353552" y="139473"/>
                  </a:lnTo>
                  <a:cubicBezTo>
                    <a:pt x="1353552" y="159849"/>
                    <a:pt x="1345457" y="179390"/>
                    <a:pt x="1331049" y="193798"/>
                  </a:cubicBezTo>
                  <a:cubicBezTo>
                    <a:pt x="1316641" y="208206"/>
                    <a:pt x="1297100" y="216301"/>
                    <a:pt x="1276724" y="216301"/>
                  </a:cubicBezTo>
                  <a:lnTo>
                    <a:pt x="76828" y="216301"/>
                  </a:lnTo>
                  <a:cubicBezTo>
                    <a:pt x="56452" y="216301"/>
                    <a:pt x="36910" y="208206"/>
                    <a:pt x="22502" y="193798"/>
                  </a:cubicBezTo>
                  <a:cubicBezTo>
                    <a:pt x="8094" y="179390"/>
                    <a:pt x="0" y="159849"/>
                    <a:pt x="0" y="139473"/>
                  </a:cubicBezTo>
                  <a:lnTo>
                    <a:pt x="0" y="76828"/>
                  </a:lnTo>
                  <a:cubicBezTo>
                    <a:pt x="0" y="56452"/>
                    <a:pt x="8094" y="36910"/>
                    <a:pt x="22502" y="22502"/>
                  </a:cubicBezTo>
                  <a:cubicBezTo>
                    <a:pt x="36910" y="8094"/>
                    <a:pt x="56452" y="0"/>
                    <a:pt x="76828" y="0"/>
                  </a:cubicBez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53552" cy="254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Consolidated data set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829837" y="7000407"/>
            <a:ext cx="543571" cy="543571"/>
          </a:xfrm>
          <a:custGeom>
            <a:avLst/>
            <a:gdLst/>
            <a:ahLst/>
            <a:cxnLst/>
            <a:rect r="r" b="b" t="t" l="l"/>
            <a:pathLst>
              <a:path h="543571" w="543571">
                <a:moveTo>
                  <a:pt x="0" y="0"/>
                </a:moveTo>
                <a:lnTo>
                  <a:pt x="543571" y="0"/>
                </a:lnTo>
                <a:lnTo>
                  <a:pt x="543571" y="543571"/>
                </a:lnTo>
                <a:lnTo>
                  <a:pt x="0" y="54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-2708951" y="8826105"/>
            <a:ext cx="6498895" cy="638073"/>
          </a:xfrm>
          <a:custGeom>
            <a:avLst/>
            <a:gdLst/>
            <a:ahLst/>
            <a:cxnLst/>
            <a:rect r="r" b="b" t="t" l="l"/>
            <a:pathLst>
              <a:path h="638073" w="6498895">
                <a:moveTo>
                  <a:pt x="0" y="638073"/>
                </a:moveTo>
                <a:lnTo>
                  <a:pt x="6498894" y="638073"/>
                </a:lnTo>
                <a:lnTo>
                  <a:pt x="6498894" y="0"/>
                </a:lnTo>
                <a:lnTo>
                  <a:pt x="0" y="0"/>
                </a:lnTo>
                <a:lnTo>
                  <a:pt x="0" y="6380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4813" y="246627"/>
            <a:ext cx="16264487" cy="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74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does the data look?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669354" y="180036"/>
            <a:ext cx="1971386" cy="1057156"/>
          </a:xfrm>
          <a:custGeom>
            <a:avLst/>
            <a:gdLst/>
            <a:ahLst/>
            <a:cxnLst/>
            <a:rect r="r" b="b" t="t" l="l"/>
            <a:pathLst>
              <a:path h="1057156" w="1971386">
                <a:moveTo>
                  <a:pt x="0" y="0"/>
                </a:moveTo>
                <a:lnTo>
                  <a:pt x="1971386" y="0"/>
                </a:lnTo>
                <a:lnTo>
                  <a:pt x="1971386" y="1057156"/>
                </a:lnTo>
                <a:lnTo>
                  <a:pt x="0" y="1057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3326513"/>
            <a:ext cx="827250" cy="827250"/>
          </a:xfrm>
          <a:custGeom>
            <a:avLst/>
            <a:gdLst/>
            <a:ahLst/>
            <a:cxnLst/>
            <a:rect r="r" b="b" t="t" l="l"/>
            <a:pathLst>
              <a:path h="827250" w="827250">
                <a:moveTo>
                  <a:pt x="0" y="0"/>
                </a:moveTo>
                <a:lnTo>
                  <a:pt x="827250" y="0"/>
                </a:lnTo>
                <a:lnTo>
                  <a:pt x="827250" y="827250"/>
                </a:lnTo>
                <a:lnTo>
                  <a:pt x="0" y="82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875384" y="3484033"/>
            <a:ext cx="3127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 columns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12753" y="3505188"/>
            <a:ext cx="3127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 Columns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82841" y="8300803"/>
            <a:ext cx="3127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135 columns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3378" y="3484033"/>
            <a:ext cx="3127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130,002 rows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9707" y="4421127"/>
            <a:ext cx="7238752" cy="83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Has bracket entry predictions of customers and their postal codes, latitudes &amp; longitudes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89881" y="4421127"/>
            <a:ext cx="7238752" cy="83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Has 68 institutes’ data, including wins, losses average score, attendance enrollment etc.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42715" y="9107042"/>
            <a:ext cx="7238752" cy="83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Consolidated daset after joining the above 2 dataset using 4 region IDs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20747" y="3505188"/>
            <a:ext cx="3127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68 rows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75384" y="8300803"/>
            <a:ext cx="3127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Has 130,002 rows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5461759" y="3363383"/>
            <a:ext cx="827250" cy="827250"/>
          </a:xfrm>
          <a:custGeom>
            <a:avLst/>
            <a:gdLst/>
            <a:ahLst/>
            <a:cxnLst/>
            <a:rect r="r" b="b" t="t" l="l"/>
            <a:pathLst>
              <a:path h="827250" w="827250">
                <a:moveTo>
                  <a:pt x="0" y="0"/>
                </a:moveTo>
                <a:lnTo>
                  <a:pt x="827250" y="0"/>
                </a:lnTo>
                <a:lnTo>
                  <a:pt x="827250" y="827251"/>
                </a:lnTo>
                <a:lnTo>
                  <a:pt x="0" y="82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20747" y="3363383"/>
            <a:ext cx="827250" cy="827250"/>
          </a:xfrm>
          <a:custGeom>
            <a:avLst/>
            <a:gdLst/>
            <a:ahLst/>
            <a:cxnLst/>
            <a:rect r="r" b="b" t="t" l="l"/>
            <a:pathLst>
              <a:path h="827250" w="827250">
                <a:moveTo>
                  <a:pt x="0" y="0"/>
                </a:moveTo>
                <a:lnTo>
                  <a:pt x="827251" y="0"/>
                </a:lnTo>
                <a:lnTo>
                  <a:pt x="827251" y="827251"/>
                </a:lnTo>
                <a:lnTo>
                  <a:pt x="0" y="82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101209" y="3363383"/>
            <a:ext cx="827250" cy="827250"/>
          </a:xfrm>
          <a:custGeom>
            <a:avLst/>
            <a:gdLst/>
            <a:ahLst/>
            <a:cxnLst/>
            <a:rect r="r" b="b" t="t" l="l"/>
            <a:pathLst>
              <a:path h="827250" w="827250">
                <a:moveTo>
                  <a:pt x="0" y="0"/>
                </a:moveTo>
                <a:lnTo>
                  <a:pt x="827250" y="0"/>
                </a:lnTo>
                <a:lnTo>
                  <a:pt x="827250" y="827251"/>
                </a:lnTo>
                <a:lnTo>
                  <a:pt x="0" y="82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136823" y="8122128"/>
            <a:ext cx="827250" cy="827250"/>
          </a:xfrm>
          <a:custGeom>
            <a:avLst/>
            <a:gdLst/>
            <a:ahLst/>
            <a:cxnLst/>
            <a:rect r="r" b="b" t="t" l="l"/>
            <a:pathLst>
              <a:path h="827250" w="827250">
                <a:moveTo>
                  <a:pt x="0" y="0"/>
                </a:moveTo>
                <a:lnTo>
                  <a:pt x="827251" y="0"/>
                </a:lnTo>
                <a:lnTo>
                  <a:pt x="827251" y="827251"/>
                </a:lnTo>
                <a:lnTo>
                  <a:pt x="0" y="82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447165" y="8122128"/>
            <a:ext cx="827250" cy="827250"/>
          </a:xfrm>
          <a:custGeom>
            <a:avLst/>
            <a:gdLst/>
            <a:ahLst/>
            <a:cxnLst/>
            <a:rect r="r" b="b" t="t" l="l"/>
            <a:pathLst>
              <a:path h="827250" w="827250">
                <a:moveTo>
                  <a:pt x="0" y="0"/>
                </a:moveTo>
                <a:lnTo>
                  <a:pt x="827250" y="0"/>
                </a:lnTo>
                <a:lnTo>
                  <a:pt x="827250" y="827251"/>
                </a:lnTo>
                <a:lnTo>
                  <a:pt x="0" y="82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206586" y="4009322"/>
            <a:ext cx="10695006" cy="5467822"/>
          </a:xfrm>
          <a:custGeom>
            <a:avLst/>
            <a:gdLst/>
            <a:ahLst/>
            <a:cxnLst/>
            <a:rect r="r" b="b" t="t" l="l"/>
            <a:pathLst>
              <a:path h="5467822" w="10695006">
                <a:moveTo>
                  <a:pt x="0" y="0"/>
                </a:moveTo>
                <a:lnTo>
                  <a:pt x="10695006" y="0"/>
                </a:lnTo>
                <a:lnTo>
                  <a:pt x="10695006" y="5467822"/>
                </a:lnTo>
                <a:lnTo>
                  <a:pt x="0" y="54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3210">
            <a:off x="-1801667" y="1816288"/>
            <a:ext cx="4243833" cy="8393158"/>
            <a:chOff x="0" y="0"/>
            <a:chExt cx="1117717" cy="22105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7717" cy="2210544"/>
            </a:xfrm>
            <a:custGeom>
              <a:avLst/>
              <a:gdLst/>
              <a:ahLst/>
              <a:cxnLst/>
              <a:rect r="r" b="b" t="t" l="l"/>
              <a:pathLst>
                <a:path h="2210544" w="1117717">
                  <a:moveTo>
                    <a:pt x="0" y="0"/>
                  </a:moveTo>
                  <a:lnTo>
                    <a:pt x="1117717" y="0"/>
                  </a:lnTo>
                  <a:lnTo>
                    <a:pt x="1117717" y="2210544"/>
                  </a:lnTo>
                  <a:lnTo>
                    <a:pt x="0" y="2210544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17717" cy="2258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25568" y="3936886"/>
            <a:ext cx="10194610" cy="287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0"/>
              </a:lnSpc>
            </a:pPr>
            <a:r>
              <a:rPr lang="en-US" sz="1000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Exploratory Data Analysis in Tableau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206586" y="4009322"/>
            <a:ext cx="10695006" cy="5467822"/>
          </a:xfrm>
          <a:custGeom>
            <a:avLst/>
            <a:gdLst/>
            <a:ahLst/>
            <a:cxnLst/>
            <a:rect r="r" b="b" t="t" l="l"/>
            <a:pathLst>
              <a:path h="5467822" w="10695006">
                <a:moveTo>
                  <a:pt x="0" y="0"/>
                </a:moveTo>
                <a:lnTo>
                  <a:pt x="10695006" y="0"/>
                </a:lnTo>
                <a:lnTo>
                  <a:pt x="10695006" y="5467822"/>
                </a:lnTo>
                <a:lnTo>
                  <a:pt x="0" y="54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3210">
            <a:off x="-1801667" y="1816288"/>
            <a:ext cx="4243833" cy="8393158"/>
            <a:chOff x="0" y="0"/>
            <a:chExt cx="1117717" cy="22105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7717" cy="2210544"/>
            </a:xfrm>
            <a:custGeom>
              <a:avLst/>
              <a:gdLst/>
              <a:ahLst/>
              <a:cxnLst/>
              <a:rect r="r" b="b" t="t" l="l"/>
              <a:pathLst>
                <a:path h="2210544" w="1117717">
                  <a:moveTo>
                    <a:pt x="0" y="0"/>
                  </a:moveTo>
                  <a:lnTo>
                    <a:pt x="1117717" y="0"/>
                  </a:lnTo>
                  <a:lnTo>
                    <a:pt x="1117717" y="2210544"/>
                  </a:lnTo>
                  <a:lnTo>
                    <a:pt x="0" y="2210544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17717" cy="2258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29486" y="3519581"/>
            <a:ext cx="10828282" cy="333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3"/>
              </a:lnSpc>
            </a:pPr>
            <a:r>
              <a:rPr lang="en-US" sz="116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Now Let’s talk about the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589" y="5962861"/>
            <a:ext cx="6760753" cy="12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  <a:spcBef>
                <a:spcPct val="0"/>
              </a:spcBef>
            </a:pPr>
            <a:r>
              <a:rPr lang="en-US" sz="18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goal is to predict a customer's semifinal picks (Semifinals 1, 2,) and national champion model based on their bracket entries, their distance from the selected institute and team stats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08432" y="-210136"/>
            <a:ext cx="18708272" cy="1605866"/>
            <a:chOff x="0" y="0"/>
            <a:chExt cx="4927282" cy="4229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7281" cy="422944"/>
            </a:xfrm>
            <a:custGeom>
              <a:avLst/>
              <a:gdLst/>
              <a:ahLst/>
              <a:cxnLst/>
              <a:rect r="r" b="b" t="t" l="l"/>
              <a:pathLst>
                <a:path h="422944" w="4927281">
                  <a:moveTo>
                    <a:pt x="0" y="0"/>
                  </a:moveTo>
                  <a:lnTo>
                    <a:pt x="4927281" y="0"/>
                  </a:lnTo>
                  <a:lnTo>
                    <a:pt x="4927281" y="422944"/>
                  </a:lnTo>
                  <a:lnTo>
                    <a:pt x="0" y="422944"/>
                  </a:ln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7282" cy="46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4813" y="246627"/>
            <a:ext cx="16264487" cy="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74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1803" y="4774600"/>
            <a:ext cx="2686326" cy="105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8"/>
              </a:lnSpc>
            </a:pPr>
            <a:r>
              <a:rPr lang="en-US" sz="79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04789" y="1938438"/>
            <a:ext cx="12692239" cy="7938353"/>
            <a:chOff x="0" y="0"/>
            <a:chExt cx="16922985" cy="1058447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776388" y="4013483"/>
              <a:ext cx="5582717" cy="1529006"/>
              <a:chOff x="0" y="0"/>
              <a:chExt cx="1483850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-28575"/>
                <a:ext cx="122985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  <a:r>
                  <a:rPr lang="en-US" b="true" sz="170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Semi final 2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737789" y="0"/>
              <a:ext cx="5582717" cy="1529006"/>
              <a:chOff x="0" y="0"/>
              <a:chExt cx="1483850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77800" y="-38100"/>
                <a:ext cx="122985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Semi final 1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0091747" y="4301520"/>
              <a:ext cx="952931" cy="952931"/>
            </a:xfrm>
            <a:custGeom>
              <a:avLst/>
              <a:gdLst/>
              <a:ahLst/>
              <a:cxnLst/>
              <a:rect r="r" b="b" t="t" l="l"/>
              <a:pathLst>
                <a:path h="952931" w="952931">
                  <a:moveTo>
                    <a:pt x="0" y="0"/>
                  </a:moveTo>
                  <a:lnTo>
                    <a:pt x="952931" y="0"/>
                  </a:lnTo>
                  <a:lnTo>
                    <a:pt x="952931" y="952931"/>
                  </a:lnTo>
                  <a:lnTo>
                    <a:pt x="0" y="952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104223" y="288038"/>
              <a:ext cx="952931" cy="952931"/>
            </a:xfrm>
            <a:custGeom>
              <a:avLst/>
              <a:gdLst/>
              <a:ahLst/>
              <a:cxnLst/>
              <a:rect r="r" b="b" t="t" l="l"/>
              <a:pathLst>
                <a:path h="952931" w="952931">
                  <a:moveTo>
                    <a:pt x="0" y="0"/>
                  </a:moveTo>
                  <a:lnTo>
                    <a:pt x="952930" y="0"/>
                  </a:lnTo>
                  <a:lnTo>
                    <a:pt x="952930" y="952930"/>
                  </a:lnTo>
                  <a:lnTo>
                    <a:pt x="0" y="952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10949736" y="7865742"/>
              <a:ext cx="5582717" cy="1529006"/>
              <a:chOff x="0" y="0"/>
              <a:chExt cx="1483850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77800" y="-28575"/>
                <a:ext cx="122985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  <a:r>
                  <a:rPr lang="en-US" b="true" sz="170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NationalChampion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0265095" y="8153780"/>
              <a:ext cx="952931" cy="952931"/>
            </a:xfrm>
            <a:custGeom>
              <a:avLst/>
              <a:gdLst/>
              <a:ahLst/>
              <a:cxnLst/>
              <a:rect r="r" b="b" t="t" l="l"/>
              <a:pathLst>
                <a:path h="952931" w="952931">
                  <a:moveTo>
                    <a:pt x="0" y="0"/>
                  </a:moveTo>
                  <a:lnTo>
                    <a:pt x="952930" y="0"/>
                  </a:lnTo>
                  <a:lnTo>
                    <a:pt x="952930" y="952931"/>
                  </a:lnTo>
                  <a:lnTo>
                    <a:pt x="0" y="952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9627757" y="2172829"/>
              <a:ext cx="712347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all region features but output should be one of the teams from east or west region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flipV="true">
              <a:off x="6898482" y="764503"/>
              <a:ext cx="3205741" cy="401348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6898482" y="4777986"/>
              <a:ext cx="31932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6898482" y="4777986"/>
              <a:ext cx="3366613" cy="385226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1972674" y="4803543"/>
              <a:ext cx="4925808" cy="1848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9627757" y="6025089"/>
              <a:ext cx="7295227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all region features but output should be one of the teams from south or midwest region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9627757" y="9721717"/>
              <a:ext cx="712347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all region features but output should be one of the teams from semi 1 or 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4405138"/>
              <a:ext cx="9014338" cy="805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18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 different binary class</a:t>
              </a:r>
            </a:p>
            <a:p>
              <a:pPr algn="ctr">
                <a:lnSpc>
                  <a:spcPts val="2545"/>
                </a:lnSpc>
                <a:spcBef>
                  <a:spcPct val="0"/>
                </a:spcBef>
              </a:pPr>
              <a:r>
                <a:rPr lang="en-US" sz="181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problems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432" y="-210136"/>
            <a:ext cx="18708272" cy="1605866"/>
            <a:chOff x="0" y="0"/>
            <a:chExt cx="4927282" cy="4229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7281" cy="422944"/>
            </a:xfrm>
            <a:custGeom>
              <a:avLst/>
              <a:gdLst/>
              <a:ahLst/>
              <a:cxnLst/>
              <a:rect r="r" b="b" t="t" l="l"/>
              <a:pathLst>
                <a:path h="422944" w="4927281">
                  <a:moveTo>
                    <a:pt x="0" y="0"/>
                  </a:moveTo>
                  <a:lnTo>
                    <a:pt x="4927281" y="0"/>
                  </a:lnTo>
                  <a:lnTo>
                    <a:pt x="4927281" y="422944"/>
                  </a:lnTo>
                  <a:lnTo>
                    <a:pt x="0" y="422944"/>
                  </a:ln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7282" cy="46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4813" y="246627"/>
            <a:ext cx="16264487" cy="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74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Building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92576" y="3764594"/>
            <a:ext cx="3267278" cy="2685309"/>
            <a:chOff x="0" y="0"/>
            <a:chExt cx="4356371" cy="35804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356371" cy="1193132"/>
              <a:chOff x="0" y="0"/>
              <a:chExt cx="148385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28575"/>
                <a:ext cx="122985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  <a:r>
                  <a:rPr lang="en-US" b="true" sz="1700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Data Preprocessing</a:t>
                </a: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701720" y="1626035"/>
              <a:ext cx="952931" cy="952931"/>
            </a:xfrm>
            <a:custGeom>
              <a:avLst/>
              <a:gdLst/>
              <a:ahLst/>
              <a:cxnLst/>
              <a:rect r="r" b="b" t="t" l="l"/>
              <a:pathLst>
                <a:path h="952931" w="952931">
                  <a:moveTo>
                    <a:pt x="0" y="0"/>
                  </a:moveTo>
                  <a:lnTo>
                    <a:pt x="952931" y="0"/>
                  </a:lnTo>
                  <a:lnTo>
                    <a:pt x="952931" y="952931"/>
                  </a:lnTo>
                  <a:lnTo>
                    <a:pt x="0" y="952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717658"/>
              <a:ext cx="4218592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One hot encoding of categorical feautures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02476" y="3764594"/>
            <a:ext cx="3317989" cy="3018684"/>
            <a:chOff x="0" y="0"/>
            <a:chExt cx="4423985" cy="40249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356371" cy="1193132"/>
              <a:chOff x="0" y="0"/>
              <a:chExt cx="1483850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77800" y="-38100"/>
                <a:ext cx="122985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Feauture Engineering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701720" y="1626035"/>
              <a:ext cx="952931" cy="952931"/>
            </a:xfrm>
            <a:custGeom>
              <a:avLst/>
              <a:gdLst/>
              <a:ahLst/>
              <a:cxnLst/>
              <a:rect r="r" b="b" t="t" l="l"/>
              <a:pathLst>
                <a:path h="952931" w="952931">
                  <a:moveTo>
                    <a:pt x="0" y="0"/>
                  </a:moveTo>
                  <a:lnTo>
                    <a:pt x="952931" y="0"/>
                  </a:lnTo>
                  <a:lnTo>
                    <a:pt x="952931" y="952931"/>
                  </a:lnTo>
                  <a:lnTo>
                    <a:pt x="0" y="952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05392" y="2717658"/>
              <a:ext cx="4218592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Engineered new feauture called distance based on latitude and logitude info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08143" y="3764594"/>
            <a:ext cx="3425556" cy="2351934"/>
            <a:chOff x="0" y="0"/>
            <a:chExt cx="4567408" cy="313591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356371" cy="1193132"/>
              <a:chOff x="0" y="0"/>
              <a:chExt cx="1483850" cy="406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77800" y="-38100"/>
                <a:ext cx="122985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Model Selection</a:t>
                </a: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684987" y="1608794"/>
              <a:ext cx="947130" cy="970171"/>
            </a:xfrm>
            <a:custGeom>
              <a:avLst/>
              <a:gdLst/>
              <a:ahLst/>
              <a:cxnLst/>
              <a:rect r="r" b="b" t="t" l="l"/>
              <a:pathLst>
                <a:path h="970171" w="947130">
                  <a:moveTo>
                    <a:pt x="0" y="0"/>
                  </a:moveTo>
                  <a:lnTo>
                    <a:pt x="947130" y="0"/>
                  </a:lnTo>
                  <a:lnTo>
                    <a:pt x="947130" y="970172"/>
                  </a:lnTo>
                  <a:lnTo>
                    <a:pt x="0" y="9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348816" y="2717658"/>
              <a:ext cx="421859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XGboost model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566726" y="3764594"/>
            <a:ext cx="3372639" cy="3018684"/>
            <a:chOff x="0" y="0"/>
            <a:chExt cx="4496852" cy="402491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356371" cy="1193132"/>
              <a:chOff x="0" y="0"/>
              <a:chExt cx="1483850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77800" y="-38100"/>
                <a:ext cx="122985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Hyperparameter Tuning</a:t>
                </a: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751449" y="1838542"/>
              <a:ext cx="1272215" cy="740424"/>
            </a:xfrm>
            <a:custGeom>
              <a:avLst/>
              <a:gdLst/>
              <a:ahLst/>
              <a:cxnLst/>
              <a:rect r="r" b="b" t="t" l="l"/>
              <a:pathLst>
                <a:path h="740424" w="1272215">
                  <a:moveTo>
                    <a:pt x="0" y="0"/>
                  </a:moveTo>
                  <a:lnTo>
                    <a:pt x="1272215" y="0"/>
                  </a:lnTo>
                  <a:lnTo>
                    <a:pt x="1272215" y="740424"/>
                  </a:lnTo>
                  <a:lnTo>
                    <a:pt x="0" y="740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78260" y="2717658"/>
              <a:ext cx="4218592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Tuned learning rate, n estimators, branch size using grid search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28146" y="3764594"/>
            <a:ext cx="3469803" cy="3018684"/>
            <a:chOff x="0" y="0"/>
            <a:chExt cx="4626404" cy="4024912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356371" cy="1193132"/>
              <a:chOff x="0" y="0"/>
              <a:chExt cx="1483850" cy="406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48385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83850">
                    <a:moveTo>
                      <a:pt x="0" y="0"/>
                    </a:moveTo>
                    <a:lnTo>
                      <a:pt x="1280650" y="0"/>
                    </a:lnTo>
                    <a:lnTo>
                      <a:pt x="1483850" y="203200"/>
                    </a:lnTo>
                    <a:lnTo>
                      <a:pt x="128065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77800" y="-38100"/>
                <a:ext cx="122985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Model Evaluation</a:t>
                </a: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1926433" y="1608794"/>
              <a:ext cx="825289" cy="876801"/>
            </a:xfrm>
            <a:custGeom>
              <a:avLst/>
              <a:gdLst/>
              <a:ahLst/>
              <a:cxnLst/>
              <a:rect r="r" b="b" t="t" l="l"/>
              <a:pathLst>
                <a:path h="876801" w="825289">
                  <a:moveTo>
                    <a:pt x="0" y="0"/>
                  </a:moveTo>
                  <a:lnTo>
                    <a:pt x="825289" y="0"/>
                  </a:lnTo>
                  <a:lnTo>
                    <a:pt x="825289" y="876801"/>
                  </a:lnTo>
                  <a:lnTo>
                    <a:pt x="0" y="87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407811" y="2717658"/>
              <a:ext cx="4218592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Validation accuracy, ROC AUC, Calibration curve and confusion matrix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669354" y="180036"/>
            <a:ext cx="1971386" cy="1057156"/>
          </a:xfrm>
          <a:custGeom>
            <a:avLst/>
            <a:gdLst/>
            <a:ahLst/>
            <a:cxnLst/>
            <a:rect r="r" b="b" t="t" l="l"/>
            <a:pathLst>
              <a:path h="1057156" w="1971386">
                <a:moveTo>
                  <a:pt x="0" y="0"/>
                </a:moveTo>
                <a:lnTo>
                  <a:pt x="1971386" y="0"/>
                </a:lnTo>
                <a:lnTo>
                  <a:pt x="1971386" y="1057156"/>
                </a:lnTo>
                <a:lnTo>
                  <a:pt x="0" y="10571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A9CDE">
                <a:alpha val="100000"/>
              </a:srgbClr>
            </a:gs>
            <a:gs pos="25000">
              <a:srgbClr val="171717">
                <a:alpha val="100000"/>
              </a:srgbClr>
            </a:gs>
            <a:gs pos="50000">
              <a:srgbClr val="171717">
                <a:alpha val="100000"/>
              </a:srgbClr>
            </a:gs>
            <a:gs pos="75000">
              <a:srgbClr val="171717">
                <a:alpha val="100000"/>
              </a:srgbClr>
            </a:gs>
            <a:gs pos="100000">
              <a:srgbClr val="17171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3388" y="4310240"/>
            <a:ext cx="4790528" cy="105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8"/>
              </a:lnSpc>
            </a:pPr>
            <a:r>
              <a:rPr lang="en-US" sz="79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XGboost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01496" y="5478852"/>
            <a:ext cx="3590256" cy="86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3344" b="true">
                <a:solidFill>
                  <a:srgbClr val="52B7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 models considered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01496" y="6547239"/>
            <a:ext cx="331960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Considered logistic regression and random forest techniques.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01496" y="2959259"/>
            <a:ext cx="2861609" cy="44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3344" b="true">
                <a:solidFill>
                  <a:srgbClr val="52B7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Binary class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1496" y="3700621"/>
            <a:ext cx="3319602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Treated the problem as 3 different binary class problems-predicting semi 1, 2 and national champion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15438" y="5478852"/>
            <a:ext cx="2861609" cy="44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3344" b="true">
                <a:solidFill>
                  <a:srgbClr val="52B7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15438" y="6528934"/>
            <a:ext cx="3319602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SHAP (SHapley Additive exPlanations)  to get feature importance and infer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15438" y="2959259"/>
            <a:ext cx="2861609" cy="44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3344" b="true">
                <a:solidFill>
                  <a:srgbClr val="52B7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15438" y="3700621"/>
            <a:ext cx="384386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Semi 1 Accuracy - </a:t>
            </a: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69.4%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Semi 2 Accuracy - </a:t>
            </a: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64.9%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National Champion - </a:t>
            </a: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63.6%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768069" y="8826105"/>
            <a:ext cx="5785723" cy="1460895"/>
          </a:xfrm>
          <a:custGeom>
            <a:avLst/>
            <a:gdLst/>
            <a:ahLst/>
            <a:cxnLst/>
            <a:rect r="r" b="b" t="t" l="l"/>
            <a:pathLst>
              <a:path h="1460895" w="5785723">
                <a:moveTo>
                  <a:pt x="0" y="0"/>
                </a:moveTo>
                <a:lnTo>
                  <a:pt x="5785722" y="0"/>
                </a:lnTo>
                <a:lnTo>
                  <a:pt x="5785722" y="1460895"/>
                </a:lnTo>
                <a:lnTo>
                  <a:pt x="0" y="1460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96117" y="8662928"/>
            <a:ext cx="6472753" cy="1624072"/>
          </a:xfrm>
          <a:custGeom>
            <a:avLst/>
            <a:gdLst/>
            <a:ahLst/>
            <a:cxnLst/>
            <a:rect r="r" b="b" t="t" l="l"/>
            <a:pathLst>
              <a:path h="1624072" w="6472753">
                <a:moveTo>
                  <a:pt x="0" y="0"/>
                </a:moveTo>
                <a:lnTo>
                  <a:pt x="6472753" y="0"/>
                </a:lnTo>
                <a:lnTo>
                  <a:pt x="6472753" y="1624072"/>
                </a:lnTo>
                <a:lnTo>
                  <a:pt x="0" y="162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true" rot="0">
            <a:off x="-2708951" y="8826105"/>
            <a:ext cx="6498895" cy="638073"/>
          </a:xfrm>
          <a:custGeom>
            <a:avLst/>
            <a:gdLst/>
            <a:ahLst/>
            <a:cxnLst/>
            <a:rect r="r" b="b" t="t" l="l"/>
            <a:pathLst>
              <a:path h="638073" w="6498895">
                <a:moveTo>
                  <a:pt x="0" y="638073"/>
                </a:moveTo>
                <a:lnTo>
                  <a:pt x="6498894" y="638073"/>
                </a:lnTo>
                <a:lnTo>
                  <a:pt x="6498894" y="0"/>
                </a:lnTo>
                <a:lnTo>
                  <a:pt x="0" y="0"/>
                </a:lnTo>
                <a:lnTo>
                  <a:pt x="0" y="63807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308432" y="-210136"/>
            <a:ext cx="18708272" cy="1605866"/>
            <a:chOff x="0" y="0"/>
            <a:chExt cx="4927282" cy="422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27281" cy="422944"/>
            </a:xfrm>
            <a:custGeom>
              <a:avLst/>
              <a:gdLst/>
              <a:ahLst/>
              <a:cxnLst/>
              <a:rect r="r" b="b" t="t" l="l"/>
              <a:pathLst>
                <a:path h="422944" w="4927281">
                  <a:moveTo>
                    <a:pt x="0" y="0"/>
                  </a:moveTo>
                  <a:lnTo>
                    <a:pt x="4927281" y="0"/>
                  </a:lnTo>
                  <a:lnTo>
                    <a:pt x="4927281" y="422944"/>
                  </a:lnTo>
                  <a:lnTo>
                    <a:pt x="0" y="422944"/>
                  </a:lnTo>
                  <a:close/>
                </a:path>
              </a:pathLst>
            </a:custGeom>
            <a:solidFill>
              <a:srgbClr val="2B9CD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927282" cy="46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94813" y="246627"/>
            <a:ext cx="16264487" cy="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74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Winning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3388" y="5540764"/>
            <a:ext cx="501977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selected XG boost because of the feature interpretability and its ability to handle missing and skewed data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669354" y="180036"/>
            <a:ext cx="1971386" cy="1057156"/>
          </a:xfrm>
          <a:custGeom>
            <a:avLst/>
            <a:gdLst/>
            <a:ahLst/>
            <a:cxnLst/>
            <a:rect r="r" b="b" t="t" l="l"/>
            <a:pathLst>
              <a:path h="1057156" w="1971386">
                <a:moveTo>
                  <a:pt x="0" y="0"/>
                </a:moveTo>
                <a:lnTo>
                  <a:pt x="1971386" y="0"/>
                </a:lnTo>
                <a:lnTo>
                  <a:pt x="1971386" y="1057156"/>
                </a:lnTo>
                <a:lnTo>
                  <a:pt x="0" y="1057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DAGgOzoGzR8</dc:identifier>
  <dcterms:modified xsi:type="dcterms:W3CDTF">2011-08-01T06:04:30Z</dcterms:modified>
  <cp:revision>1</cp:revision>
  <dc:title>CCAC</dc:title>
</cp:coreProperties>
</file>